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311" r:id="rId22"/>
    <p:sldId id="301" r:id="rId23"/>
    <p:sldId id="300" r:id="rId24"/>
    <p:sldId id="303" r:id="rId25"/>
    <p:sldId id="302" r:id="rId26"/>
    <p:sldId id="304" r:id="rId27"/>
    <p:sldId id="275" r:id="rId28"/>
    <p:sldId id="278" r:id="rId29"/>
    <p:sldId id="307" r:id="rId30"/>
    <p:sldId id="305" r:id="rId31"/>
    <p:sldId id="306" r:id="rId32"/>
    <p:sldId id="309" r:id="rId33"/>
    <p:sldId id="310" r:id="rId34"/>
    <p:sldId id="281" r:id="rId35"/>
    <p:sldId id="282" r:id="rId36"/>
    <p:sldId id="283" r:id="rId37"/>
    <p:sldId id="284" r:id="rId38"/>
    <p:sldId id="285" r:id="rId39"/>
    <p:sldId id="286" r:id="rId40"/>
    <p:sldId id="312" r:id="rId41"/>
    <p:sldId id="313" r:id="rId42"/>
    <p:sldId id="287" r:id="rId43"/>
    <p:sldId id="288" r:id="rId44"/>
    <p:sldId id="289" r:id="rId45"/>
    <p:sldId id="290" r:id="rId46"/>
    <p:sldId id="291" r:id="rId47"/>
    <p:sldId id="293" r:id="rId48"/>
    <p:sldId id="294" r:id="rId49"/>
    <p:sldId id="295" r:id="rId50"/>
  </p:sldIdLst>
  <p:sldSz cx="9144000" cy="5143500" type="screen16x9"/>
  <p:notesSz cx="6858000" cy="9144000"/>
  <p:embeddedFontLst>
    <p:embeddedFont>
      <p:font typeface="Maven Pro" pitchFamily="2" charset="77"/>
      <p:regular r:id="rId52"/>
      <p:bold r:id="rId53"/>
    </p:embeddedFont>
    <p:embeddedFont>
      <p:font typeface="Nunito" pitchFamily="2" charset="77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81F3F-FE09-4A5A-AF84-8715E0F55F27}">
  <a:tblStyle styleId="{5C981F3F-FE09-4A5A-AF84-8715E0F55F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4678f772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4678f772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4678f772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4678f772b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46c82e2c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46c82e2c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46c82e2c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46c82e2c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881e67cb7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881e67cb7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678f772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678f772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881e67cb7_0_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881e67cb7_0_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881e67cb7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881e67cb7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881e67cb7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881e67cb7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881e67cb7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4881e67cb7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4678f772b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4678f772b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bf8a1bc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bf8a1bc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bf8a1bc9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bf8a1bc9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66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6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820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33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955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218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881e67cb7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881e67cb7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2003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678f772b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678f772b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34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981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770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881e67cb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881e67cb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576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46c82e2c5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46c82e2c5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881e67cb7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881e67cb7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881e67cb7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881e67cb7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4cffb1de2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4cffb1de2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4cffb1de2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4cffb1de2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ffb1de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ffb1de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8b240ee18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8b240ee18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ffb1de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ffb1de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898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cffb1de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cffb1de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92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44678f772b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44678f772b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46c82e2c5_7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46c82e2c5_7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4678f772b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4678f772b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4678f772b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44678f772b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44678f772b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44678f772b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44678f772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44678f772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44678f772b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44678f772b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44850769b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44850769b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46c82e2c5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46c82e2c5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4678f772b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4678f772b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678f772b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678f772b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4678f772b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4678f772b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4678f772b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4678f772b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jv11/SmartInventoryiO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5681" y="1100053"/>
            <a:ext cx="6364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Times New Roman"/>
                <a:ea typeface="Times New Roman"/>
                <a:cs typeface="Times New Roman"/>
                <a:sym typeface="Times New Roman"/>
              </a:rPr>
              <a:t>Smart Inventory</a:t>
            </a:r>
            <a:endParaRPr sz="4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457506" y="2636328"/>
            <a:ext cx="59058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Mobile Application - IOS</a:t>
            </a: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2AE98-C08C-AA45-A2DD-48929F78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31" y="171735"/>
            <a:ext cx="2196964" cy="4806032"/>
          </a:xfrm>
          <a:prstGeom prst="roundRect">
            <a:avLst/>
          </a:prstGeom>
          <a:effectLst>
            <a:outerShdw blurRad="50800" dist="38100" dir="2700000" sx="102000" sy="102000" algn="tl" rotWithShape="0">
              <a:prstClr val="black">
                <a:alpha val="51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23"/>
          <p:cNvSpPr txBox="1"/>
          <p:nvPr/>
        </p:nvSpPr>
        <p:spPr>
          <a:xfrm>
            <a:off x="1030100" y="1404750"/>
            <a:ext cx="83454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Non-Functional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Availability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    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Portability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23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4"/>
          <p:cNvSpPr txBox="1"/>
          <p:nvPr/>
        </p:nvSpPr>
        <p:spPr>
          <a:xfrm>
            <a:off x="1200050" y="1379500"/>
            <a:ext cx="83454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Logical Database Requirements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 of information used by various functions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of use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Integrity constraints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entities and their relationships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24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399300" y="11951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diagram describes all the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/ software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software program.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Specifies behaviour.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to design a system from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 user requirements.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7" name="Google Shape;3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500" y="1150900"/>
            <a:ext cx="3667800" cy="3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5"/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4763928" y="4540400"/>
            <a:ext cx="5820600" cy="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Fig.1: Use Case Diagram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6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26"/>
          <p:cNvSpPr txBox="1"/>
          <p:nvPr/>
        </p:nvSpPr>
        <p:spPr>
          <a:xfrm>
            <a:off x="545025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Describes about all the entities and 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 attributes.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4763928" y="4540400"/>
            <a:ext cx="5820600" cy="33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Fig.2: Class Diagram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88" name="Google Shape;3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550" y="1231350"/>
            <a:ext cx="3841200" cy="33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1910EC98-07F6-49EA-9DC7-D5405ECA7340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50" y="1106975"/>
            <a:ext cx="4160724" cy="30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78;p25">
            <a:extLst>
              <a:ext uri="{FF2B5EF4-FFF2-40B4-BE49-F238E27FC236}">
                <a16:creationId xmlns:a16="http://schemas.microsoft.com/office/drawing/2014/main" id="{814D485B-4C72-4326-A0CC-6BE4C0781178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/>
        </p:nvSpPr>
        <p:spPr>
          <a:xfrm>
            <a:off x="1172600" y="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screen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28"/>
          <p:cNvSpPr txBox="1"/>
          <p:nvPr/>
        </p:nvSpPr>
        <p:spPr>
          <a:xfrm>
            <a:off x="721625" y="1210200"/>
            <a:ext cx="8001000" cy="3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1" name="Google Shape;401;p28"/>
          <p:cNvSpPr txBox="1"/>
          <p:nvPr/>
        </p:nvSpPr>
        <p:spPr>
          <a:xfrm>
            <a:off x="1178775" y="4553650"/>
            <a:ext cx="73230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Fig.3: Login Screen     	        Fig.4: Login authentication Failed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456" y="704842"/>
            <a:ext cx="2137393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4842"/>
            <a:ext cx="2137393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3276AF2B-9C91-4A0B-A76A-AB3CC331AB8F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/>
          <p:nvPr/>
        </p:nvSpPr>
        <p:spPr>
          <a:xfrm>
            <a:off x="1497750" y="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screen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2235137" y="4610721"/>
            <a:ext cx="6494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Fig.5: Registration                            Fig.6: Registration Alert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12" name="Google Shape;4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115" y="714075"/>
            <a:ext cx="2094446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374" y="714074"/>
            <a:ext cx="2094446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C7B81886-CA81-4217-BFCB-547AC5B7BDC1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/>
        </p:nvSpPr>
        <p:spPr>
          <a:xfrm>
            <a:off x="1497750" y="195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User-Profile  screen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30"/>
          <p:cNvSpPr txBox="1"/>
          <p:nvPr/>
        </p:nvSpPr>
        <p:spPr>
          <a:xfrm>
            <a:off x="1759557" y="4707826"/>
            <a:ext cx="58206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Fig.7: User Profile Page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4377225" y="461732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   Fig.8: Account details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Google Shape;4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351" y="785255"/>
            <a:ext cx="2053405" cy="393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419" y="807690"/>
            <a:ext cx="2053405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B97315BB-B1D7-452C-8CA2-760FF1410EB7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1"/>
          <p:cNvSpPr txBox="1"/>
          <p:nvPr/>
        </p:nvSpPr>
        <p:spPr>
          <a:xfrm>
            <a:off x="1550825" y="14667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Forgot Password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329775" y="995225"/>
            <a:ext cx="6440700" cy="23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steps to reset password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registered Email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Link is sent to user’s email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Reset password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6363275" y="4296450"/>
            <a:ext cx="6440700" cy="5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Fig.9: Reset password screen 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2" name="Google Shape;432;p31"/>
          <p:cNvPicPr preferRelativeResize="0"/>
          <p:nvPr/>
        </p:nvPicPr>
        <p:blipFill rotWithShape="1">
          <a:blip r:embed="rId3">
            <a:alphaModFix/>
          </a:blip>
          <a:srcRect l="16431" t="2808" r="15360" b="6017"/>
          <a:stretch/>
        </p:blipFill>
        <p:spPr>
          <a:xfrm>
            <a:off x="1177425" y="2404425"/>
            <a:ext cx="3519900" cy="251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475" y="263150"/>
            <a:ext cx="2088750" cy="40332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8;p25">
            <a:extLst>
              <a:ext uri="{FF2B5EF4-FFF2-40B4-BE49-F238E27FC236}">
                <a16:creationId xmlns:a16="http://schemas.microsoft.com/office/drawing/2014/main" id="{03BC7CAF-BFF4-4723-AA17-07778FE2F663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/>
        </p:nvSpPr>
        <p:spPr>
          <a:xfrm>
            <a:off x="283885" y="14667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- </a:t>
            </a: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436125" y="1307550"/>
            <a:ext cx="52797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 view for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of list of products announced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‘+’ to post announcement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‘+’ clicked it is redirected to post announcements view.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delete the announcement by swiping announcement right side.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update announcement </a:t>
            </a: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clicking on announcement.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33"/>
          <p:cNvSpPr txBox="1"/>
          <p:nvPr/>
        </p:nvSpPr>
        <p:spPr>
          <a:xfrm>
            <a:off x="5664853" y="4540500"/>
            <a:ext cx="5820600" cy="374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Fig.11: Admin Announcements View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1" name="Google Shape;4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385" y="605790"/>
            <a:ext cx="2068340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B9C97B49-F178-470D-95BC-F2C675121EF2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2354075" y="0"/>
            <a:ext cx="4513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2354063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Dasari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6222275" y="4545250"/>
            <a:ext cx="3069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/>
          </a:p>
        </p:txBody>
      </p:sp>
      <p:sp>
        <p:nvSpPr>
          <p:cNvPr id="286" name="Google Shape;286;p14"/>
          <p:cNvSpPr txBox="1"/>
          <p:nvPr/>
        </p:nvSpPr>
        <p:spPr>
          <a:xfrm>
            <a:off x="3161400" y="4545250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14"/>
          <p:cNvSpPr txBox="1"/>
          <p:nvPr/>
        </p:nvSpPr>
        <p:spPr>
          <a:xfrm>
            <a:off x="4759650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571450" y="4545250"/>
            <a:ext cx="2563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67275" y="2571738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Vummidi</a:t>
            </a:r>
            <a:endParaRPr/>
          </a:p>
        </p:txBody>
      </p:sp>
      <p:pic>
        <p:nvPicPr>
          <p:cNvPr id="290" name="Google Shape;2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10" y="797588"/>
            <a:ext cx="1566690" cy="1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25" y="3024150"/>
            <a:ext cx="1498200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425" y="759800"/>
            <a:ext cx="1498200" cy="18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362" y="3007400"/>
            <a:ext cx="1498200" cy="16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4"/>
          <p:cNvPicPr preferRelativeResize="0"/>
          <p:nvPr/>
        </p:nvPicPr>
        <p:blipFill rotWithShape="1">
          <a:blip r:embed="rId7">
            <a:alphaModFix/>
          </a:blip>
          <a:srcRect r="6375" b="11253"/>
          <a:stretch/>
        </p:blipFill>
        <p:spPr>
          <a:xfrm>
            <a:off x="6860650" y="2990650"/>
            <a:ext cx="1438071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4"/>
          <p:cNvPicPr preferRelativeResize="0"/>
          <p:nvPr/>
        </p:nvPicPr>
        <p:blipFill rotWithShape="1">
          <a:blip r:embed="rId8">
            <a:alphaModFix/>
          </a:blip>
          <a:srcRect l="10865" r="14966"/>
          <a:stretch/>
        </p:blipFill>
        <p:spPr>
          <a:xfrm>
            <a:off x="7394225" y="835375"/>
            <a:ext cx="1566705" cy="17281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 txBox="1"/>
          <p:nvPr/>
        </p:nvSpPr>
        <p:spPr>
          <a:xfrm>
            <a:off x="-118900" y="2571750"/>
            <a:ext cx="26424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Zhengrui Qin</a:t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2225" y="644625"/>
            <a:ext cx="1566700" cy="19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102" y="270455"/>
            <a:ext cx="1949773" cy="421094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/>
        </p:nvSpPr>
        <p:spPr>
          <a:xfrm>
            <a:off x="1338850" y="157825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Announcements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>
            <a:off x="436125" y="1307550"/>
            <a:ext cx="5279700" cy="2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you click on post announcement: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record is created for products table in the back-end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Announced product is displayed in the dashboard of all the users and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6370443" y="4551516"/>
            <a:ext cx="5820600" cy="32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Fig.12: Post Announcements View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" name="Google Shape;378;p25">
            <a:extLst>
              <a:ext uri="{FF2B5EF4-FFF2-40B4-BE49-F238E27FC236}">
                <a16:creationId xmlns:a16="http://schemas.microsoft.com/office/drawing/2014/main" id="{0FC5DD82-EF81-4018-88D4-ED3DC5D6BCBA}"/>
              </a:ext>
            </a:extLst>
          </p:cNvPr>
          <p:cNvSpPr txBox="1"/>
          <p:nvPr/>
        </p:nvSpPr>
        <p:spPr>
          <a:xfrm>
            <a:off x="5709684" y="4784651"/>
            <a:ext cx="3149529" cy="43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/>
        </p:nvSpPr>
        <p:spPr>
          <a:xfrm>
            <a:off x="738129" y="-8173"/>
            <a:ext cx="7355148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&amp; Delete  Announcements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34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176269" y="4615371"/>
            <a:ext cx="7917007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        Fig.13: Update Announcements View                       Fig.14: Delete Announcements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pic>
        <p:nvPicPr>
          <p:cNvPr id="7" name="Picture 6" descr="C:\Users\S531505\Downloads\SmartInventoryScreenShots\admin\admin-updateAnnouncementy.png">
            <a:extLst>
              <a:ext uri="{FF2B5EF4-FFF2-40B4-BE49-F238E27FC236}">
                <a16:creationId xmlns:a16="http://schemas.microsoft.com/office/drawing/2014/main" id="{8E7D5058-EBBE-42E0-B13E-EB3BA1896B2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8" y="690900"/>
            <a:ext cx="1948227" cy="3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S531505\Downloads\SmartInventoryScreenShots\admin\admin-deleteAnnouncement.png">
            <a:extLst>
              <a:ext uri="{FF2B5EF4-FFF2-40B4-BE49-F238E27FC236}">
                <a16:creationId xmlns:a16="http://schemas.microsoft.com/office/drawing/2014/main" id="{DF53168B-33A4-42AB-9A1E-69542BF754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47" y="690900"/>
            <a:ext cx="1948227" cy="393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080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- Orders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Fig.15: </a:t>
            </a:r>
            <a:r>
              <a:rPr lang="en-US" dirty="0">
                <a:solidFill>
                  <a:srgbClr val="FFFFFF"/>
                </a:solidFill>
              </a:rPr>
              <a:t>Admin orders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Claims a products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order is created for both users and admin.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swiping an order admin can approve or reject the claim.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C:\Users\S531505\Downloads\SmartInventoryScreenShots\admin\admin-orderview.png">
            <a:extLst>
              <a:ext uri="{FF2B5EF4-FFF2-40B4-BE49-F238E27FC236}">
                <a16:creationId xmlns:a16="http://schemas.microsoft.com/office/drawing/2014/main" id="{7FDC9F45-3D7E-49E1-ABC9-775B1481CC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3" y="401025"/>
            <a:ext cx="2117824" cy="399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44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Fig.16: </a:t>
            </a:r>
            <a:r>
              <a:rPr lang="en-US" dirty="0">
                <a:solidFill>
                  <a:srgbClr val="FFFFFF"/>
                </a:solidFill>
              </a:rPr>
              <a:t>Upload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299" y="1264175"/>
            <a:ext cx="3017249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approving claim request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Admin can upload shipping label by selecting label from admin’s gallery.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Picture 7" descr="../../../Downloads/user-uploadShippingLable.png">
            <a:extLst>
              <a:ext uri="{FF2B5EF4-FFF2-40B4-BE49-F238E27FC236}">
                <a16:creationId xmlns:a16="http://schemas.microsoft.com/office/drawing/2014/main" id="{6EB18B9D-5033-4468-B5B0-A85EDD7B955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425" y="381975"/>
            <a:ext cx="2074037" cy="393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56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Received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Fig.17: </a:t>
            </a:r>
            <a:r>
              <a:rPr lang="en-US" dirty="0">
                <a:solidFill>
                  <a:srgbClr val="FFFFFF"/>
                </a:solidFill>
              </a:rPr>
              <a:t>Order Received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receiving order admin will update order status to order received.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30FB1F-1388-49BD-95B6-9BA88492FD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13" y="121900"/>
            <a:ext cx="2249170" cy="42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9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Confirm Order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Fig.18: </a:t>
            </a:r>
            <a:r>
              <a:rPr lang="en-US" dirty="0">
                <a:solidFill>
                  <a:srgbClr val="FFFFFF"/>
                </a:solidFill>
              </a:rPr>
              <a:t>orders detailed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checking the products received, admin can update status to confirm order.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this step user can be able to request for the payment.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C:\Users\S531505\Downloads\SmartInventoryScreenShots\admin\admin-orderDetailView.png">
            <a:extLst>
              <a:ext uri="{FF2B5EF4-FFF2-40B4-BE49-F238E27FC236}">
                <a16:creationId xmlns:a16="http://schemas.microsoft.com/office/drawing/2014/main" id="{44B9CDCE-0957-4A2C-9C99-2147BBB9B83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13" y="121901"/>
            <a:ext cx="2276475" cy="427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800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Record Payment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Fig.19: </a:t>
            </a:r>
            <a:r>
              <a:rPr lang="en-US" dirty="0">
                <a:solidFill>
                  <a:srgbClr val="FFFFFF"/>
                </a:solidFill>
              </a:rPr>
              <a:t>Record Payment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details are recorded in the order by adding payee name and amount.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B1E63-0F33-4002-B588-DF2818EC236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14" y="121900"/>
            <a:ext cx="2249170" cy="42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9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/>
          <p:nvPr/>
        </p:nvSpPr>
        <p:spPr>
          <a:xfrm>
            <a:off x="939175" y="1761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- </a:t>
            </a: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1319625" y="959400"/>
            <a:ext cx="37530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Displays all the announcements.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Item name,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Quantity required,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Image of the item,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Description of item.</a:t>
            </a:r>
            <a:endParaRPr sz="2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5590425" y="45405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Fig.20: Dashboard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2" name="Google Shape;44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975" y="215000"/>
            <a:ext cx="2246850" cy="432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Details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Fig.21: </a:t>
            </a:r>
            <a:r>
              <a:rPr lang="en-US" dirty="0">
                <a:solidFill>
                  <a:srgbClr val="FFFFFF"/>
                </a:solidFill>
              </a:rPr>
              <a:t>Product detailed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8" name="Google Shape;4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281" y="121900"/>
            <a:ext cx="2212797" cy="427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user selects a product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 redirects to product details view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can view complete details of product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 claim button to claim the products.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Claim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Fig.22: </a:t>
            </a:r>
            <a:r>
              <a:rPr lang="en-US" dirty="0">
                <a:solidFill>
                  <a:srgbClr val="FFFFFF"/>
                </a:solidFill>
              </a:rPr>
              <a:t>Update </a:t>
            </a:r>
            <a:r>
              <a:rPr lang="en" dirty="0">
                <a:solidFill>
                  <a:srgbClr val="FFFFFF"/>
                </a:solidFill>
              </a:rPr>
              <a:t>Claim products 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admin approve or reject request claim, User can update the claim.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admin’s decision update claim button is disabled.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D9B9D-2160-462E-9BCB-2625C4C684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49" y="121900"/>
            <a:ext cx="2180349" cy="42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/>
        </p:nvSpPr>
        <p:spPr>
          <a:xfrm>
            <a:off x="1991700" y="197325"/>
            <a:ext cx="51606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666750" y="913600"/>
            <a:ext cx="78105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Backendless mBaas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5086200" y="45331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</a:t>
            </a: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Kuar</a:t>
            </a: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Kurapati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Fig.23: </a:t>
            </a:r>
            <a:r>
              <a:rPr lang="en-US" dirty="0">
                <a:solidFill>
                  <a:srgbClr val="FFFFFF"/>
                </a:solidFill>
              </a:rPr>
              <a:t>Request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admin approves claim request, user can be able to see request shipping label.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status will be updated for both admin and user to “Requested shipping label”.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../../../Downloads/admin-requestShippingLabel.png">
            <a:extLst>
              <a:ext uri="{FF2B5EF4-FFF2-40B4-BE49-F238E27FC236}">
                <a16:creationId xmlns:a16="http://schemas.microsoft.com/office/drawing/2014/main" id="{BF0A21AC-F2A6-4390-962A-BF9D1D74CC1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25" y="121901"/>
            <a:ext cx="2276475" cy="42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284897FA-D978-400F-B9F7-EB01D2F0184D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89025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Shipping label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Fig.24: </a:t>
            </a:r>
            <a:r>
              <a:rPr lang="en-US" dirty="0">
                <a:solidFill>
                  <a:srgbClr val="FFFFFF"/>
                </a:solidFill>
              </a:rPr>
              <a:t>Download Label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admin uploads a label,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“Download shipping label” is enabled for the user.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he downloads the label it is directly saved to user’s gallery.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2247C-537F-4BDC-9F2C-85615E4FB1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30" y="121900"/>
            <a:ext cx="2249170" cy="4270100"/>
          </a:xfrm>
          <a:prstGeom prst="rect">
            <a:avLst/>
          </a:prstGeom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47FFCBA9-17C2-4F42-993A-2BD53017D163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8049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54690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Payment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5978513" y="4392000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Fig.25: </a:t>
            </a:r>
            <a:r>
              <a:rPr lang="en-US" dirty="0">
                <a:solidFill>
                  <a:srgbClr val="FFFFFF"/>
                </a:solidFill>
              </a:rPr>
              <a:t>Request Payment </a:t>
            </a:r>
            <a:r>
              <a:rPr lang="en" dirty="0">
                <a:solidFill>
                  <a:srgbClr val="FFFFFF"/>
                </a:solidFill>
              </a:rPr>
              <a:t>view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4499100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admin updates order status to “Order received”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can able to request for the payment.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request is sent to admin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0BAF9-4227-4923-BBB1-7876C4C36D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28" y="121900"/>
            <a:ext cx="2249170" cy="4270100"/>
          </a:xfrm>
          <a:prstGeom prst="rect">
            <a:avLst/>
          </a:prstGeom>
        </p:spPr>
      </p:pic>
      <p:sp>
        <p:nvSpPr>
          <p:cNvPr id="8" name="Google Shape;467;p35">
            <a:extLst>
              <a:ext uri="{FF2B5EF4-FFF2-40B4-BE49-F238E27FC236}">
                <a16:creationId xmlns:a16="http://schemas.microsoft.com/office/drawing/2014/main" id="{8A7413C3-8317-49D2-8417-E2ADA1A8C5B9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020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"/>
          <p:cNvSpPr txBox="1"/>
          <p:nvPr/>
        </p:nvSpPr>
        <p:spPr>
          <a:xfrm>
            <a:off x="-1123810" y="1219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/>
        </p:nvSpPr>
        <p:spPr>
          <a:xfrm>
            <a:off x="3798318" y="4364849"/>
            <a:ext cx="5060895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FFFF"/>
                </a:solidFill>
              </a:rPr>
              <a:t>Fig.26: </a:t>
            </a:r>
            <a:r>
              <a:rPr lang="en-US" dirty="0">
                <a:solidFill>
                  <a:srgbClr val="FFFFFF"/>
                </a:solidFill>
              </a:rPr>
              <a:t>Messaging</a:t>
            </a:r>
            <a:r>
              <a:rPr lang="en" dirty="0">
                <a:solidFill>
                  <a:srgbClr val="FFFFFF"/>
                </a:solidFill>
              </a:rPr>
              <a:t> view                  </a:t>
            </a:r>
            <a:r>
              <a:rPr lang="en-US" dirty="0">
                <a:solidFill>
                  <a:srgbClr val="FFFFFF"/>
                </a:solidFill>
              </a:rPr>
              <a:t>Fig.27: Message view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607300" y="1264175"/>
            <a:ext cx="2907081" cy="19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&amp; user can send and receive messages directly using this app.</a:t>
            </a: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" name="Picture 7" descr="C:\Users\S531505\Downloads\SmartInventoryScreenShots\admin\admin-meesagesView.png">
            <a:extLst>
              <a:ext uri="{FF2B5EF4-FFF2-40B4-BE49-F238E27FC236}">
                <a16:creationId xmlns:a16="http://schemas.microsoft.com/office/drawing/2014/main" id="{C90799D1-723C-4F57-9FEC-32DC54E0E0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097" y="247887"/>
            <a:ext cx="2126696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../../../Downloads/SmartInventoryScreenShots/admin/admin-messsageDetailedView.png">
            <a:extLst>
              <a:ext uri="{FF2B5EF4-FFF2-40B4-BE49-F238E27FC236}">
                <a16:creationId xmlns:a16="http://schemas.microsoft.com/office/drawing/2014/main" id="{BFA41792-99A8-40C5-A293-F518EC2FF5A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39" y="247887"/>
            <a:ext cx="2126696" cy="40675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67;p35">
            <a:extLst>
              <a:ext uri="{FF2B5EF4-FFF2-40B4-BE49-F238E27FC236}">
                <a16:creationId xmlns:a16="http://schemas.microsoft.com/office/drawing/2014/main" id="{B90DE872-A600-499C-BB32-0EB6600EB94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287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/>
        </p:nvSpPr>
        <p:spPr>
          <a:xfrm>
            <a:off x="1141800" y="47547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DataBase(BackendLess mBass)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9" name="Google Shape;489;p38"/>
          <p:cNvSpPr txBox="1"/>
          <p:nvPr/>
        </p:nvSpPr>
        <p:spPr>
          <a:xfrm>
            <a:off x="647950" y="150295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mBaas(Mobile Backend as a Service)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storage.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Unified way of connecting to cloud services.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Unified API and SDK.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multiple platforms.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900" y="1502950"/>
            <a:ext cx="2095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7;p35">
            <a:extLst>
              <a:ext uri="{FF2B5EF4-FFF2-40B4-BE49-F238E27FC236}">
                <a16:creationId xmlns:a16="http://schemas.microsoft.com/office/drawing/2014/main" id="{DB4BBDD3-5345-4EEF-B2AF-B70B6BE2E98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/>
          <p:nvPr/>
        </p:nvSpPr>
        <p:spPr>
          <a:xfrm>
            <a:off x="1212375" y="28362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 to Backendless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697275" y="1242925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for connection establishment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to Backendless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app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our app to Backendless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- Embed API key of backendless app in “App Delegate”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4.     Create Backendless instance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5.     Perform CRUD operations  </a:t>
            </a:r>
            <a:endParaRPr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8" name="Google Shape;4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7875" y="1369250"/>
            <a:ext cx="20955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67;p35">
            <a:extLst>
              <a:ext uri="{FF2B5EF4-FFF2-40B4-BE49-F238E27FC236}">
                <a16:creationId xmlns:a16="http://schemas.microsoft.com/office/drawing/2014/main" id="{0B1FB6A3-73A3-4FFC-B227-DBA5DE3BA14E}"/>
              </a:ext>
            </a:extLst>
          </p:cNvPr>
          <p:cNvSpPr txBox="1"/>
          <p:nvPr/>
        </p:nvSpPr>
        <p:spPr>
          <a:xfrm>
            <a:off x="5673687" y="4770304"/>
            <a:ext cx="3185526" cy="44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/>
          <p:nvPr/>
        </p:nvSpPr>
        <p:spPr>
          <a:xfrm>
            <a:off x="1376075" y="339625"/>
            <a:ext cx="68604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6" name="Google Shape;5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863" y="1122925"/>
            <a:ext cx="6680222" cy="340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0"/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1138775" y="462125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Fig.14: User schema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Announcement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1"/>
          <p:cNvSpPr txBox="1"/>
          <p:nvPr/>
        </p:nvSpPr>
        <p:spPr>
          <a:xfrm>
            <a:off x="3269825" y="4794000"/>
            <a:ext cx="28554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Fig.15: Announcement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7" name="Google Shape;5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0B93DE83-CE97-4B91-84B5-6629F018E6A3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3" name="Google Shape;523;p42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42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Fig.16: Product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26" name="Google Shape;526;p42"/>
          <p:cNvPicPr preferRelativeResize="0"/>
          <p:nvPr/>
        </p:nvPicPr>
        <p:blipFill rotWithShape="1">
          <a:blip r:embed="rId3">
            <a:alphaModFix/>
          </a:blip>
          <a:srcRect t="5420" b="5429"/>
          <a:stretch/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B7B5DFA4-80AB-454E-B6AE-619D2D91D16D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Orders Schema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Fig.17: Orders schema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35" name="Google Shape;535;p43"/>
          <p:cNvPicPr preferRelativeResize="0"/>
          <p:nvPr/>
        </p:nvPicPr>
        <p:blipFill rotWithShape="1">
          <a:blip r:embed="rId3">
            <a:alphaModFix/>
          </a:blip>
          <a:srcRect t="5420" b="5429"/>
          <a:stretch/>
        </p:blipFill>
        <p:spPr>
          <a:xfrm>
            <a:off x="1604275" y="1002850"/>
            <a:ext cx="6685574" cy="37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877F581E-AD90-4671-AE3E-73987B8819A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>
            <a:spLocks noGrp="1"/>
          </p:cNvSpPr>
          <p:nvPr>
            <p:ph type="ctrTitle"/>
          </p:nvPr>
        </p:nvSpPr>
        <p:spPr>
          <a:xfrm>
            <a:off x="460950" y="3226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7"/>
          <p:cNvSpPr txBox="1">
            <a:spLocks noGrp="1"/>
          </p:cNvSpPr>
          <p:nvPr>
            <p:ph type="subTitle" idx="1"/>
          </p:nvPr>
        </p:nvSpPr>
        <p:spPr>
          <a:xfrm>
            <a:off x="575196" y="1359150"/>
            <a:ext cx="52512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inventory system is a mobile application which helps a store owner to manage his online business.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Owner and the Seller can communicate through the application.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The application will manages the shipping labels, product details, orders and transaction details.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825" y="1359159"/>
            <a:ext cx="3361375" cy="264204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7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 </a:t>
            </a: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Kurapati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Schema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Fig.17: Payment Schema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877F581E-AD90-4671-AE3E-73987B8819A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00175-CEFA-D147-B9CB-EC5BE4B64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3" b="7295"/>
          <a:stretch/>
        </p:blipFill>
        <p:spPr>
          <a:xfrm>
            <a:off x="1210901" y="836100"/>
            <a:ext cx="6722198" cy="375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1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/>
          <p:nvPr/>
        </p:nvSpPr>
        <p:spPr>
          <a:xfrm>
            <a:off x="1751700" y="78300"/>
            <a:ext cx="55005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 Schema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1138775" y="1589775"/>
            <a:ext cx="64944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3"/>
          <p:cNvSpPr txBox="1"/>
          <p:nvPr/>
        </p:nvSpPr>
        <p:spPr>
          <a:xfrm>
            <a:off x="3269825" y="4794000"/>
            <a:ext cx="2398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Fig.17: Messages Schema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877F581E-AD90-4671-AE3E-73987B8819A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66AE7-FBE5-BF49-A229-7EB278D6D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15" b="6709"/>
          <a:stretch/>
        </p:blipFill>
        <p:spPr>
          <a:xfrm>
            <a:off x="1210225" y="836100"/>
            <a:ext cx="6795000" cy="38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25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4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and Technologies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1" name="Google Shape;541;p44"/>
          <p:cNvSpPr txBox="1"/>
          <p:nvPr/>
        </p:nvSpPr>
        <p:spPr>
          <a:xfrm>
            <a:off x="630200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Xcode Emulator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Swift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BackendLess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Slack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4"/>
          <p:cNvSpPr txBox="1"/>
          <p:nvPr/>
        </p:nvSpPr>
        <p:spPr>
          <a:xfrm>
            <a:off x="5495275" y="4629875"/>
            <a:ext cx="4154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075" y="1438825"/>
            <a:ext cx="3903149" cy="2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F68A74AD-0392-45D3-8C21-65101985BF32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" name="Google Shape;550;p45"/>
          <p:cNvSpPr txBox="1"/>
          <p:nvPr/>
        </p:nvSpPr>
        <p:spPr>
          <a:xfrm>
            <a:off x="630200" y="1150900"/>
            <a:ext cx="5115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control system for tracking changes.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teamwork.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Mainly used in distributed environments.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Aimed for speed and data integrity.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non-linear development.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Github link</a:t>
            </a:r>
            <a:r>
              <a:rPr lang="en">
                <a:solidFill>
                  <a:srgbClr val="FFFFFF"/>
                </a:solidFill>
              </a:rPr>
              <a:t>: </a:t>
            </a:r>
            <a:r>
              <a:rPr lang="en" u="sng">
                <a:solidFill>
                  <a:srgbClr val="F3F3F3"/>
                </a:solidFill>
                <a:hlinkClick r:id="rId3"/>
              </a:rPr>
              <a:t>https://github.com/rajv11/SmartInventoryiOS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" name="Google Shape;5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800" y="1968200"/>
            <a:ext cx="300037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07;p40">
            <a:extLst>
              <a:ext uri="{FF2B5EF4-FFF2-40B4-BE49-F238E27FC236}">
                <a16:creationId xmlns:a16="http://schemas.microsoft.com/office/drawing/2014/main" id="{DA5B01C4-F761-4E7B-ABA0-164236EBB7D0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/>
        </p:nvSpPr>
        <p:spPr>
          <a:xfrm>
            <a:off x="857225" y="3676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46"/>
          <p:cNvSpPr txBox="1"/>
          <p:nvPr/>
        </p:nvSpPr>
        <p:spPr>
          <a:xfrm>
            <a:off x="697200" y="1349888"/>
            <a:ext cx="8082000" cy="30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flexibility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Shortened time cycles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Fewer bottlenecks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metrics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 Delivery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9" name="Google Shape;5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100" y="1150900"/>
            <a:ext cx="28575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07;p40">
            <a:extLst>
              <a:ext uri="{FF2B5EF4-FFF2-40B4-BE49-F238E27FC236}">
                <a16:creationId xmlns:a16="http://schemas.microsoft.com/office/drawing/2014/main" id="{E4CF0B7C-F0F2-4385-B471-AB1589125A25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7"/>
          <p:cNvSpPr txBox="1"/>
          <p:nvPr/>
        </p:nvSpPr>
        <p:spPr>
          <a:xfrm>
            <a:off x="857225" y="22585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Agile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6" name="Google Shape;566;p47"/>
          <p:cNvSpPr txBox="1"/>
          <p:nvPr/>
        </p:nvSpPr>
        <p:spPr>
          <a:xfrm>
            <a:off x="630200" y="1150900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25" y="1150900"/>
            <a:ext cx="8459875" cy="35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7"/>
          <p:cNvSpPr txBox="1"/>
          <p:nvPr/>
        </p:nvSpPr>
        <p:spPr>
          <a:xfrm>
            <a:off x="630200" y="466725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Fig.18: Kanban Board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" name="Google Shape;507;p40">
            <a:extLst>
              <a:ext uri="{FF2B5EF4-FFF2-40B4-BE49-F238E27FC236}">
                <a16:creationId xmlns:a16="http://schemas.microsoft.com/office/drawing/2014/main" id="{D18480F3-256B-43BF-888F-D81FEBF2910E}"/>
              </a:ext>
            </a:extLst>
          </p:cNvPr>
          <p:cNvSpPr txBox="1"/>
          <p:nvPr/>
        </p:nvSpPr>
        <p:spPr>
          <a:xfrm>
            <a:off x="5709684" y="4774019"/>
            <a:ext cx="3155658" cy="46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</a:t>
            </a:r>
            <a:r>
              <a:rPr lang="en-US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8"/>
          <p:cNvSpPr txBox="1"/>
          <p:nvPr/>
        </p:nvSpPr>
        <p:spPr>
          <a:xfrm>
            <a:off x="1111950" y="1968275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7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5" name="Google Shape;575;p48"/>
          <p:cNvSpPr txBox="1"/>
          <p:nvPr/>
        </p:nvSpPr>
        <p:spPr>
          <a:xfrm>
            <a:off x="6246831" y="4619421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0"/>
          <p:cNvSpPr txBox="1"/>
          <p:nvPr/>
        </p:nvSpPr>
        <p:spPr>
          <a:xfrm>
            <a:off x="842575" y="1771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Contacts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50"/>
          <p:cNvSpPr txBox="1"/>
          <p:nvPr/>
        </p:nvSpPr>
        <p:spPr>
          <a:xfrm>
            <a:off x="483675" y="6758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https://github.com/rajv11/SmartInventoryiOS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contact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89" name="Google Shape;589;p50"/>
          <p:cNvGraphicFramePr/>
          <p:nvPr/>
        </p:nvGraphicFramePr>
        <p:xfrm>
          <a:off x="1036875" y="1761450"/>
          <a:ext cx="7239000" cy="2986830"/>
        </p:xfrm>
        <a:graphic>
          <a:graphicData uri="http://schemas.openxmlformats.org/drawingml/2006/table">
            <a:tbl>
              <a:tblPr>
                <a:noFill/>
                <a:tableStyleId>{5C981F3F-FE09-4A5A-AF84-8715E0F55F27}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Member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Id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Contact number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Manogna Sivangula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S531505@nwmissouri.edu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201973493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Shruthi Patlolla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S531376@nwmissouri.edu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9378153014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Vamshi  Raj Jennaikode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S531370@nwmissouri.edu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6605280403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Midhun Kumar Kurapati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S531502@nwmissouri.edu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6605280582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Naga Ravi Teja sai Mohan Vummidi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S531511@nwmissouri.edu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6605280147</a:t>
                      </a:r>
                      <a:endParaRPr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Bharadwaj Dasari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S531366@nwmissouri.edu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6605280176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/>
        </p:nvSpPr>
        <p:spPr>
          <a:xfrm>
            <a:off x="1111950" y="2180100"/>
            <a:ext cx="69201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 ?</a:t>
            </a:r>
            <a:endParaRPr sz="40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/>
        </p:nvSpPr>
        <p:spPr>
          <a:xfrm>
            <a:off x="2354075" y="0"/>
            <a:ext cx="4513200" cy="8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52"/>
          <p:cNvSpPr txBox="1"/>
          <p:nvPr/>
        </p:nvSpPr>
        <p:spPr>
          <a:xfrm>
            <a:off x="967463" y="2571738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Bharadwaj Dasari</a:t>
            </a:r>
            <a:endParaRPr/>
          </a:p>
        </p:txBody>
      </p:sp>
      <p:sp>
        <p:nvSpPr>
          <p:cNvPr id="602" name="Google Shape;602;p52"/>
          <p:cNvSpPr txBox="1"/>
          <p:nvPr/>
        </p:nvSpPr>
        <p:spPr>
          <a:xfrm>
            <a:off x="5996775" y="4545250"/>
            <a:ext cx="30693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Vamshi Raj Jennaikode</a:t>
            </a:r>
            <a:endParaRPr/>
          </a:p>
        </p:txBody>
      </p:sp>
      <p:sp>
        <p:nvSpPr>
          <p:cNvPr id="603" name="Google Shape;603;p52"/>
          <p:cNvSpPr txBox="1"/>
          <p:nvPr/>
        </p:nvSpPr>
        <p:spPr>
          <a:xfrm>
            <a:off x="3370800" y="4545250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2"/>
          <p:cNvSpPr txBox="1"/>
          <p:nvPr/>
        </p:nvSpPr>
        <p:spPr>
          <a:xfrm>
            <a:off x="3782350" y="2487963"/>
            <a:ext cx="20910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Shruthi Patlolla</a:t>
            </a:r>
            <a:endParaRPr/>
          </a:p>
        </p:txBody>
      </p:sp>
      <p:sp>
        <p:nvSpPr>
          <p:cNvPr id="605" name="Google Shape;605;p52"/>
          <p:cNvSpPr txBox="1"/>
          <p:nvPr/>
        </p:nvSpPr>
        <p:spPr>
          <a:xfrm>
            <a:off x="571450" y="4545250"/>
            <a:ext cx="2563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Manogna Sivangula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6" name="Google Shape;606;p52"/>
          <p:cNvSpPr txBox="1"/>
          <p:nvPr/>
        </p:nvSpPr>
        <p:spPr>
          <a:xfrm>
            <a:off x="6298425" y="2487963"/>
            <a:ext cx="2821200" cy="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Sai Mohan Vummidi</a:t>
            </a:r>
            <a:endParaRPr/>
          </a:p>
        </p:txBody>
      </p:sp>
      <p:pic>
        <p:nvPicPr>
          <p:cNvPr id="607" name="Google Shape;6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110" y="759788"/>
            <a:ext cx="1566690" cy="1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025" y="3024150"/>
            <a:ext cx="1498200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025" y="759800"/>
            <a:ext cx="1498200" cy="180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9362" y="3007400"/>
            <a:ext cx="1498200" cy="16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2"/>
          <p:cNvPicPr preferRelativeResize="0"/>
          <p:nvPr/>
        </p:nvPicPr>
        <p:blipFill rotWithShape="1">
          <a:blip r:embed="rId7">
            <a:alphaModFix/>
          </a:blip>
          <a:srcRect r="6375" b="11253"/>
          <a:stretch/>
        </p:blipFill>
        <p:spPr>
          <a:xfrm>
            <a:off x="6597225" y="2926125"/>
            <a:ext cx="1438071" cy="1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2"/>
          <p:cNvPicPr preferRelativeResize="0"/>
          <p:nvPr/>
        </p:nvPicPr>
        <p:blipFill rotWithShape="1">
          <a:blip r:embed="rId8">
            <a:alphaModFix/>
          </a:blip>
          <a:srcRect l="10865" r="14966"/>
          <a:stretch/>
        </p:blipFill>
        <p:spPr>
          <a:xfrm>
            <a:off x="6702663" y="759788"/>
            <a:ext cx="1566705" cy="172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8"/>
          <p:cNvSpPr txBox="1"/>
          <p:nvPr/>
        </p:nvSpPr>
        <p:spPr>
          <a:xfrm>
            <a:off x="1177825" y="1375100"/>
            <a:ext cx="8176800" cy="3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availability of the store.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 products are posted on dashboard.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system.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management.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Generates shipping labels.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Transaction management.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Shipment Tracking.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8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 </a:t>
            </a: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Kurapati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9"/>
          <p:cNvSpPr txBox="1"/>
          <p:nvPr/>
        </p:nvSpPr>
        <p:spPr>
          <a:xfrm>
            <a:off x="1346600" y="1444400"/>
            <a:ext cx="8176800" cy="3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Stock efficiency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Visibility of supply chain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Maintenance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Management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Management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19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 </a:t>
            </a: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Kurapati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584475" y="12352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Interface Minimum Requirements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a.	Hardware Interfaces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iPhone, iPad, MacBook, IMac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Memory - 64GB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 - 2.3GHz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alpha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Interfaces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 X - UNIX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 - XCode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IOS Emulator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1" name="Google Shape;3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200" y="2041825"/>
            <a:ext cx="2673225" cy="23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0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</a:t>
            </a:r>
            <a:r>
              <a:rPr lang="en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Kumar </a:t>
            </a:r>
            <a:r>
              <a:rPr lang="en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Kurapati</a:t>
            </a:r>
            <a:endParaRPr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1297900" y="120727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 Requirements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Modules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or Remove Users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or Delete Items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updates on the dashboard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to one communication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shipping labels to 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amount to user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transaction history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1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"/>
          <p:cNvSpPr txBox="1"/>
          <p:nvPr/>
        </p:nvSpPr>
        <p:spPr>
          <a:xfrm>
            <a:off x="1497750" y="367600"/>
            <a:ext cx="61485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</a:t>
            </a: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1497750" y="1240625"/>
            <a:ext cx="8345400" cy="3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Modules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SignUp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Admin posts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Admin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to sell items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Request for shipping labels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 an invoice for payments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transaction records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AutoNum type="romanLcPeriod"/>
            </a:pPr>
            <a:r>
              <a:rPr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Vendor rating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22"/>
          <p:cNvSpPr txBox="1"/>
          <p:nvPr/>
        </p:nvSpPr>
        <p:spPr>
          <a:xfrm>
            <a:off x="5715813" y="4794000"/>
            <a:ext cx="3143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Midhun Kumar Kurapati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1241</Words>
  <Application>Microsoft Macintosh PowerPoint</Application>
  <PresentationFormat>On-screen Show (16:9)</PresentationFormat>
  <Paragraphs>339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Maven Pro</vt:lpstr>
      <vt:lpstr>Nunito</vt:lpstr>
      <vt:lpstr>Times New Roman</vt:lpstr>
      <vt:lpstr>Arial</vt:lpstr>
      <vt:lpstr>Momentum</vt:lpstr>
      <vt:lpstr>Smart Inventory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Inventory</dc:title>
  <cp:lastModifiedBy>Jennaikode,Vamshi Raj</cp:lastModifiedBy>
  <cp:revision>18</cp:revision>
  <dcterms:modified xsi:type="dcterms:W3CDTF">2019-04-26T17:13:14Z</dcterms:modified>
</cp:coreProperties>
</file>